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15" autoAdjust="0"/>
    <p:restoredTop sz="94660"/>
  </p:normalViewPr>
  <p:slideViewPr>
    <p:cSldViewPr snapToGrid="0">
      <p:cViewPr varScale="1">
        <p:scale>
          <a:sx n="68" d="100"/>
          <a:sy n="68" d="100"/>
        </p:scale>
        <p:origin x="4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15E748-25DF-4C50-A813-09DE5CA53F5D}"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D92A9A73-3DB1-4C82-A89F-8C2EB3C03A04}"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796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5E748-25DF-4C50-A813-09DE5CA53F5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2A9A73-3DB1-4C82-A89F-8C2EB3C03A04}"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1604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5E748-25DF-4C50-A813-09DE5CA53F5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2A9A73-3DB1-4C82-A89F-8C2EB3C03A04}"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8743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15E748-25DF-4C50-A813-09DE5CA53F5D}"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92A9A73-3DB1-4C82-A89F-8C2EB3C03A04}"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0923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15E748-25DF-4C50-A813-09DE5CA53F5D}"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92A9A73-3DB1-4C82-A89F-8C2EB3C03A04}"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1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15E748-25DF-4C50-A813-09DE5CA53F5D}"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92A9A73-3DB1-4C82-A89F-8C2EB3C03A04}"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5360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15E748-25DF-4C50-A813-09DE5CA53F5D}"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92A9A73-3DB1-4C82-A89F-8C2EB3C03A04}" type="slidenum">
              <a:rPr lang="en-IN" smtClean="0"/>
              <a:t>‹#›</a:t>
            </a:fld>
            <a:endParaRPr lang="en-IN"/>
          </a:p>
        </p:txBody>
      </p:sp>
    </p:spTree>
    <p:extLst>
      <p:ext uri="{BB962C8B-B14F-4D97-AF65-F5344CB8AC3E}">
        <p14:creationId xmlns:p14="http://schemas.microsoft.com/office/powerpoint/2010/main" val="2159459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5E748-25DF-4C50-A813-09DE5CA53F5D}"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92A9A73-3DB1-4C82-A89F-8C2EB3C03A04}"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3035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615E748-25DF-4C50-A813-09DE5CA53F5D}"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D92A9A73-3DB1-4C82-A89F-8C2EB3C03A04}"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8380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5E748-25DF-4C50-A813-09DE5CA53F5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2A9A73-3DB1-4C82-A89F-8C2EB3C03A04}"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8803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5E748-25DF-4C50-A813-09DE5CA53F5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2A9A73-3DB1-4C82-A89F-8C2EB3C03A04}"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145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615E748-25DF-4C50-A813-09DE5CA53F5D}"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92A9A73-3DB1-4C82-A89F-8C2EB3C03A04}"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3275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1624-F55F-E53B-C73A-C6E97B1F82D4}"/>
              </a:ext>
            </a:extLst>
          </p:cNvPr>
          <p:cNvSpPr>
            <a:spLocks noGrp="1"/>
          </p:cNvSpPr>
          <p:nvPr>
            <p:ph type="ctrTitle"/>
          </p:nvPr>
        </p:nvSpPr>
        <p:spPr/>
        <p:txBody>
          <a:bodyPr/>
          <a:lstStyle/>
          <a:p>
            <a:r>
              <a:rPr lang="en-US" dirty="0"/>
              <a:t>DISASTER MANAGEMENT</a:t>
            </a:r>
            <a:endParaRPr lang="en-IN" dirty="0"/>
          </a:p>
        </p:txBody>
      </p:sp>
      <p:sp>
        <p:nvSpPr>
          <p:cNvPr id="3" name="Subtitle 2">
            <a:extLst>
              <a:ext uri="{FF2B5EF4-FFF2-40B4-BE49-F238E27FC236}">
                <a16:creationId xmlns:a16="http://schemas.microsoft.com/office/drawing/2014/main" id="{A5FF5F42-BFAB-BE78-3C23-2B39F89FBDB8}"/>
              </a:ext>
            </a:extLst>
          </p:cNvPr>
          <p:cNvSpPr>
            <a:spLocks noGrp="1"/>
          </p:cNvSpPr>
          <p:nvPr>
            <p:ph type="subTitle" idx="1"/>
          </p:nvPr>
        </p:nvSpPr>
        <p:spPr/>
        <p:txBody>
          <a:bodyPr/>
          <a:lstStyle/>
          <a:p>
            <a:r>
              <a:rPr lang="en-US" dirty="0"/>
              <a:t>IN INDIA</a:t>
            </a:r>
            <a:endParaRPr lang="en-IN" dirty="0"/>
          </a:p>
        </p:txBody>
      </p:sp>
    </p:spTree>
    <p:extLst>
      <p:ext uri="{BB962C8B-B14F-4D97-AF65-F5344CB8AC3E}">
        <p14:creationId xmlns:p14="http://schemas.microsoft.com/office/powerpoint/2010/main" val="1444277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0EA041-0DBC-BE71-0437-F9EF48914C1E}"/>
              </a:ext>
            </a:extLst>
          </p:cNvPr>
          <p:cNvSpPr txBox="1"/>
          <p:nvPr/>
        </p:nvSpPr>
        <p:spPr>
          <a:xfrm>
            <a:off x="1195754" y="618978"/>
            <a:ext cx="7951762" cy="3170099"/>
          </a:xfrm>
          <a:prstGeom prst="rect">
            <a:avLst/>
          </a:prstGeom>
          <a:noFill/>
        </p:spPr>
        <p:txBody>
          <a:bodyPr wrap="square">
            <a:spAutoFit/>
          </a:bodyPr>
          <a:lstStyle/>
          <a:p>
            <a:pPr algn="l"/>
            <a:r>
              <a:rPr lang="en-US" sz="2000" b="1" i="0" dirty="0">
                <a:solidFill>
                  <a:srgbClr val="813588"/>
                </a:solidFill>
                <a:effectLst/>
                <a:latin typeface="inherit"/>
              </a:rPr>
              <a:t>What is a Disaster?</a:t>
            </a:r>
          </a:p>
          <a:p>
            <a:pPr algn="l"/>
            <a:endParaRPr lang="en-US" sz="2000" b="1" i="0" dirty="0">
              <a:solidFill>
                <a:srgbClr val="813588"/>
              </a:solidFill>
              <a:effectLst/>
              <a:latin typeface="inherit"/>
            </a:endParaRPr>
          </a:p>
          <a:p>
            <a:pPr algn="l"/>
            <a:r>
              <a:rPr lang="en-US" sz="2000" b="1" i="0" dirty="0">
                <a:solidFill>
                  <a:srgbClr val="333333"/>
                </a:solidFill>
                <a:effectLst/>
                <a:latin typeface="Roboto" panose="02000000000000000000" pitchFamily="2" charset="0"/>
              </a:rPr>
              <a:t>A disaster is defined as a disruption on a massive scale, either natural or man-made, occurring in short or long periods. Disasters can lead to human, material, economic or environmental hardships, which can be beyond the bearable capacity of the affected society. As per statistics, India as a whole is vulnerable to 30 different types of disasters that will affect the economic, social, and human development potential to such an extent that it will have long-term effects on productivity and macro-economic performance.</a:t>
            </a:r>
          </a:p>
        </p:txBody>
      </p:sp>
    </p:spTree>
    <p:extLst>
      <p:ext uri="{BB962C8B-B14F-4D97-AF65-F5344CB8AC3E}">
        <p14:creationId xmlns:p14="http://schemas.microsoft.com/office/powerpoint/2010/main" val="150604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saster Management - Disaster Zones in India - UPSC 2021 Preparation">
            <a:extLst>
              <a:ext uri="{FF2B5EF4-FFF2-40B4-BE49-F238E27FC236}">
                <a16:creationId xmlns:a16="http://schemas.microsoft.com/office/drawing/2014/main" id="{336ACD69-DB54-7457-B72B-E9EC6356A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6247" y="89585"/>
            <a:ext cx="4929554" cy="566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534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30C0C5-79A5-7162-8D34-0D4E02574936}"/>
              </a:ext>
            </a:extLst>
          </p:cNvPr>
          <p:cNvSpPr txBox="1"/>
          <p:nvPr/>
        </p:nvSpPr>
        <p:spPr>
          <a:xfrm>
            <a:off x="1125415" y="393896"/>
            <a:ext cx="8022101" cy="4708981"/>
          </a:xfrm>
          <a:prstGeom prst="rect">
            <a:avLst/>
          </a:prstGeom>
          <a:noFill/>
        </p:spPr>
        <p:txBody>
          <a:bodyPr wrap="square">
            <a:spAutoFit/>
          </a:bodyPr>
          <a:lstStyle/>
          <a:p>
            <a:pPr algn="l"/>
            <a:r>
              <a:rPr lang="en-US" sz="2000" b="1" i="0" dirty="0">
                <a:solidFill>
                  <a:srgbClr val="333333"/>
                </a:solidFill>
                <a:effectLst/>
                <a:latin typeface="Roboto" panose="02000000000000000000" pitchFamily="2" charset="0"/>
              </a:rPr>
              <a:t>Disasters can be classified into the following categories:</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Water and Climate Disaster: Flood, hail storms, cloudburst, cyclones, heat waves, cold waves, droughts, hurricanes.</a:t>
            </a:r>
          </a:p>
          <a:p>
            <a:pPr algn="l"/>
            <a:endParaRPr lang="en-US" sz="2000" b="1" i="0" dirty="0">
              <a:solidFill>
                <a:srgbClr val="333333"/>
              </a:solidFill>
              <a:effectLst/>
              <a:latin typeface="Roboto" panose="02000000000000000000" pitchFamily="2" charset="0"/>
            </a:endParaRPr>
          </a:p>
          <a:p>
            <a:pPr algn="l">
              <a:buFont typeface="Arial" panose="020B0604020202020204" pitchFamily="34" charset="0"/>
              <a:buChar char="•"/>
            </a:pPr>
            <a:r>
              <a:rPr lang="en-US" sz="2000" b="1" i="0" dirty="0">
                <a:solidFill>
                  <a:srgbClr val="333333"/>
                </a:solidFill>
                <a:effectLst/>
                <a:latin typeface="Roboto" panose="02000000000000000000" pitchFamily="2" charset="0"/>
              </a:rPr>
              <a:t>Geological Disaster: Landslides, earthquakes, volcanic eruptions, tornadoes</a:t>
            </a:r>
          </a:p>
          <a:p>
            <a:pPr algn="l">
              <a:buFont typeface="Arial" panose="020B0604020202020204" pitchFamily="34" charset="0"/>
              <a:buChar char="•"/>
            </a:pPr>
            <a:endParaRPr lang="en-US" sz="2000" b="1" i="0" dirty="0">
              <a:solidFill>
                <a:srgbClr val="333333"/>
              </a:solidFill>
              <a:effectLst/>
              <a:latin typeface="Roboto" panose="02000000000000000000" pitchFamily="2" charset="0"/>
            </a:endParaRPr>
          </a:p>
          <a:p>
            <a:pPr algn="l">
              <a:buFont typeface="Arial" panose="020B0604020202020204" pitchFamily="34" charset="0"/>
              <a:buChar char="•"/>
            </a:pPr>
            <a:r>
              <a:rPr lang="en-US" sz="2000" b="1" i="0" dirty="0">
                <a:solidFill>
                  <a:srgbClr val="333333"/>
                </a:solidFill>
                <a:effectLst/>
                <a:latin typeface="Roboto" panose="02000000000000000000" pitchFamily="2" charset="0"/>
              </a:rPr>
              <a:t>Biological Disaster: Viral epidemics, pest attacks, cattle epidemic, and locust plagues</a:t>
            </a:r>
          </a:p>
          <a:p>
            <a:pPr algn="l">
              <a:buFont typeface="Arial" panose="020B0604020202020204" pitchFamily="34" charset="0"/>
              <a:buChar char="•"/>
            </a:pPr>
            <a:endParaRPr lang="en-US" sz="2000" b="1" i="0" dirty="0">
              <a:solidFill>
                <a:srgbClr val="333333"/>
              </a:solidFill>
              <a:effectLst/>
              <a:latin typeface="Roboto" panose="02000000000000000000" pitchFamily="2" charset="0"/>
            </a:endParaRPr>
          </a:p>
          <a:p>
            <a:pPr algn="l">
              <a:buFont typeface="Arial" panose="020B0604020202020204" pitchFamily="34" charset="0"/>
              <a:buChar char="•"/>
            </a:pPr>
            <a:r>
              <a:rPr lang="en-US" sz="2000" b="1" i="0" dirty="0">
                <a:solidFill>
                  <a:srgbClr val="333333"/>
                </a:solidFill>
                <a:effectLst/>
                <a:latin typeface="Roboto" panose="02000000000000000000" pitchFamily="2" charset="0"/>
              </a:rPr>
              <a:t>Industrial Disaster: Chemical and industrial accidents, mine shaft fires, oil spills,</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Nuclear Disasters: Nuclear core meltdowns, radiation poisoning</a:t>
            </a:r>
          </a:p>
          <a:p>
            <a:pPr algn="l">
              <a:buFont typeface="Arial" panose="020B0604020202020204" pitchFamily="34" charset="0"/>
              <a:buChar char="•"/>
            </a:pPr>
            <a:r>
              <a:rPr lang="en-US" sz="2000" b="1" i="0" dirty="0">
                <a:solidFill>
                  <a:srgbClr val="333333"/>
                </a:solidFill>
                <a:effectLst/>
                <a:latin typeface="Roboto" panose="02000000000000000000" pitchFamily="2" charset="0"/>
              </a:rPr>
              <a:t>Man-made disasters: Urban and forest fires, oil spill, the collapse of huge building structures</a:t>
            </a:r>
          </a:p>
        </p:txBody>
      </p:sp>
    </p:spTree>
    <p:extLst>
      <p:ext uri="{BB962C8B-B14F-4D97-AF65-F5344CB8AC3E}">
        <p14:creationId xmlns:p14="http://schemas.microsoft.com/office/powerpoint/2010/main" val="2358018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12001F-2A88-0D7B-77A7-7E67C797241E}"/>
              </a:ext>
            </a:extLst>
          </p:cNvPr>
          <p:cNvSpPr txBox="1"/>
          <p:nvPr/>
        </p:nvSpPr>
        <p:spPr>
          <a:xfrm>
            <a:off x="2616591" y="731521"/>
            <a:ext cx="6530925" cy="4093428"/>
          </a:xfrm>
          <a:prstGeom prst="rect">
            <a:avLst/>
          </a:prstGeom>
          <a:noFill/>
        </p:spPr>
        <p:txBody>
          <a:bodyPr wrap="square">
            <a:spAutoFit/>
          </a:bodyPr>
          <a:lstStyle/>
          <a:p>
            <a:pPr algn="l"/>
            <a:r>
              <a:rPr lang="en-US" sz="2000" b="1" i="0" dirty="0">
                <a:solidFill>
                  <a:srgbClr val="813588"/>
                </a:solidFill>
                <a:effectLst/>
                <a:latin typeface="inherit"/>
              </a:rPr>
              <a:t>What is Disaster Management?</a:t>
            </a:r>
          </a:p>
          <a:p>
            <a:pPr algn="l"/>
            <a:endParaRPr lang="en-US" sz="2000" b="1" i="0" dirty="0">
              <a:solidFill>
                <a:srgbClr val="813588"/>
              </a:solidFill>
              <a:effectLst/>
              <a:latin typeface="inherit"/>
            </a:endParaRPr>
          </a:p>
          <a:p>
            <a:pPr algn="l"/>
            <a:r>
              <a:rPr lang="en-US" sz="2000" b="1" i="0" dirty="0">
                <a:solidFill>
                  <a:srgbClr val="333333"/>
                </a:solidFill>
                <a:effectLst/>
                <a:latin typeface="Roboto" panose="02000000000000000000" pitchFamily="2" charset="0"/>
              </a:rPr>
              <a:t>The Disaster Management Act of 2005 defines Disaster Management as an integrated process of planning, organizing, coordinating and implementing measures which are necessary for-</a:t>
            </a:r>
          </a:p>
          <a:p>
            <a:pPr algn="l">
              <a:buFont typeface="+mj-lt"/>
              <a:buAutoNum type="arabicPeriod"/>
            </a:pPr>
            <a:r>
              <a:rPr lang="en-US" sz="2000" b="1" i="0" dirty="0">
                <a:solidFill>
                  <a:srgbClr val="333333"/>
                </a:solidFill>
                <a:effectLst/>
                <a:latin typeface="Roboto" panose="02000000000000000000" pitchFamily="2" charset="0"/>
              </a:rPr>
              <a:t>Prevention of threat of any disaster</a:t>
            </a:r>
          </a:p>
          <a:p>
            <a:pPr algn="l">
              <a:buFont typeface="+mj-lt"/>
              <a:buAutoNum type="arabicPeriod"/>
            </a:pPr>
            <a:r>
              <a:rPr lang="en-US" sz="2000" b="1" i="0" dirty="0">
                <a:solidFill>
                  <a:srgbClr val="333333"/>
                </a:solidFill>
                <a:effectLst/>
                <a:latin typeface="Roboto" panose="02000000000000000000" pitchFamily="2" charset="0"/>
              </a:rPr>
              <a:t>Reduction of risk of any disaster or its consequences</a:t>
            </a:r>
          </a:p>
          <a:p>
            <a:pPr algn="l">
              <a:buFont typeface="+mj-lt"/>
              <a:buAutoNum type="arabicPeriod"/>
            </a:pPr>
            <a:r>
              <a:rPr lang="en-US" sz="2000" b="1" i="0" dirty="0">
                <a:solidFill>
                  <a:srgbClr val="333333"/>
                </a:solidFill>
                <a:effectLst/>
                <a:latin typeface="Roboto" panose="02000000000000000000" pitchFamily="2" charset="0"/>
              </a:rPr>
              <a:t>Readiness to deal with any disaster</a:t>
            </a:r>
          </a:p>
          <a:p>
            <a:pPr algn="l">
              <a:buFont typeface="+mj-lt"/>
              <a:buAutoNum type="arabicPeriod"/>
            </a:pPr>
            <a:r>
              <a:rPr lang="en-US" sz="2000" b="1" i="0" dirty="0">
                <a:solidFill>
                  <a:srgbClr val="333333"/>
                </a:solidFill>
                <a:effectLst/>
                <a:latin typeface="Roboto" panose="02000000000000000000" pitchFamily="2" charset="0"/>
              </a:rPr>
              <a:t>Promptness in dealing with a disaster</a:t>
            </a:r>
          </a:p>
          <a:p>
            <a:pPr algn="l">
              <a:buFont typeface="+mj-lt"/>
              <a:buAutoNum type="arabicPeriod"/>
            </a:pPr>
            <a:r>
              <a:rPr lang="en-US" sz="2000" b="1" i="0" dirty="0">
                <a:solidFill>
                  <a:srgbClr val="333333"/>
                </a:solidFill>
                <a:effectLst/>
                <a:latin typeface="Roboto" panose="02000000000000000000" pitchFamily="2" charset="0"/>
              </a:rPr>
              <a:t>Assessing the severity of the effects of any disaster</a:t>
            </a:r>
          </a:p>
          <a:p>
            <a:pPr algn="l">
              <a:buFont typeface="+mj-lt"/>
              <a:buAutoNum type="arabicPeriod"/>
            </a:pPr>
            <a:r>
              <a:rPr lang="en-US" sz="2000" b="1" i="0" dirty="0">
                <a:solidFill>
                  <a:srgbClr val="333333"/>
                </a:solidFill>
                <a:effectLst/>
                <a:latin typeface="Roboto" panose="02000000000000000000" pitchFamily="2" charset="0"/>
              </a:rPr>
              <a:t>Rescue and relief</a:t>
            </a:r>
          </a:p>
          <a:p>
            <a:pPr algn="l">
              <a:buFont typeface="+mj-lt"/>
              <a:buAutoNum type="arabicPeriod"/>
            </a:pPr>
            <a:r>
              <a:rPr lang="en-US" sz="2000" b="1" i="0" dirty="0">
                <a:solidFill>
                  <a:srgbClr val="333333"/>
                </a:solidFill>
                <a:effectLst/>
                <a:latin typeface="Roboto" panose="02000000000000000000" pitchFamily="2" charset="0"/>
              </a:rPr>
              <a:t>Rehabilitation and Reconstruction</a:t>
            </a:r>
          </a:p>
        </p:txBody>
      </p:sp>
    </p:spTree>
    <p:extLst>
      <p:ext uri="{BB962C8B-B14F-4D97-AF65-F5344CB8AC3E}">
        <p14:creationId xmlns:p14="http://schemas.microsoft.com/office/powerpoint/2010/main" val="896345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351B3B-9A43-DD9E-0846-D328FBE6362D}"/>
              </a:ext>
            </a:extLst>
          </p:cNvPr>
          <p:cNvSpPr txBox="1"/>
          <p:nvPr/>
        </p:nvSpPr>
        <p:spPr>
          <a:xfrm>
            <a:off x="1716258" y="253218"/>
            <a:ext cx="7431258" cy="4708981"/>
          </a:xfrm>
          <a:prstGeom prst="rect">
            <a:avLst/>
          </a:prstGeom>
          <a:noFill/>
        </p:spPr>
        <p:txBody>
          <a:bodyPr wrap="square">
            <a:spAutoFit/>
          </a:bodyPr>
          <a:lstStyle/>
          <a:p>
            <a:pPr algn="l"/>
            <a:r>
              <a:rPr lang="en-US" sz="2000" b="1" i="0" dirty="0">
                <a:solidFill>
                  <a:srgbClr val="333333"/>
                </a:solidFill>
                <a:effectLst/>
                <a:latin typeface="Roboto" panose="02000000000000000000" pitchFamily="2" charset="0"/>
              </a:rPr>
              <a:t>Agencies involved in Disaster Management</a:t>
            </a:r>
          </a:p>
          <a:p>
            <a:pPr algn="l"/>
            <a:endParaRPr lang="en-US" sz="2000" b="1" i="0" dirty="0">
              <a:solidFill>
                <a:srgbClr val="333333"/>
              </a:solidFill>
              <a:effectLst/>
              <a:latin typeface="Roboto" panose="02000000000000000000" pitchFamily="2" charset="0"/>
            </a:endParaRPr>
          </a:p>
          <a:p>
            <a:pPr algn="l">
              <a:buFont typeface="Arial" panose="020B0604020202020204" pitchFamily="34" charset="0"/>
              <a:buChar char="•"/>
            </a:pPr>
            <a:r>
              <a:rPr lang="en-US" sz="2000" b="1" i="0" dirty="0">
                <a:solidFill>
                  <a:srgbClr val="333333"/>
                </a:solidFill>
                <a:effectLst/>
                <a:latin typeface="Roboto" panose="02000000000000000000" pitchFamily="2" charset="0"/>
              </a:rPr>
              <a:t>National Disaster Management Authority </a:t>
            </a:r>
            <a:r>
              <a:rPr lang="en-US" sz="2000" b="1" dirty="0">
                <a:solidFill>
                  <a:srgbClr val="333333"/>
                </a:solidFill>
                <a:latin typeface="Roboto" panose="02000000000000000000" pitchFamily="2" charset="0"/>
              </a:rPr>
              <a:t>.</a:t>
            </a:r>
            <a:r>
              <a:rPr lang="en-US" sz="2000" b="1" i="0" dirty="0">
                <a:solidFill>
                  <a:srgbClr val="333333"/>
                </a:solidFill>
                <a:effectLst/>
                <a:latin typeface="Roboto" panose="02000000000000000000" pitchFamily="2" charset="0"/>
              </a:rPr>
              <a:t>NDMA, is an apex body for disaster management, headed by the Prime Minister of India. It is responsible for the supervision, direction, and control </a:t>
            </a:r>
            <a:r>
              <a:rPr lang="en-US" sz="2000" b="1" dirty="0">
                <a:solidFill>
                  <a:srgbClr val="333333"/>
                </a:solidFill>
                <a:latin typeface="Roboto" panose="02000000000000000000" pitchFamily="2" charset="0"/>
              </a:rPr>
              <a:t>by</a:t>
            </a:r>
            <a:r>
              <a:rPr lang="en-US" sz="2000" b="1" i="0" dirty="0">
                <a:solidFill>
                  <a:srgbClr val="333333"/>
                </a:solidFill>
                <a:effectLst/>
                <a:latin typeface="Roboto" panose="02000000000000000000" pitchFamily="2" charset="0"/>
              </a:rPr>
              <a:t> the National Disaster Response Force (NDRF).</a:t>
            </a:r>
          </a:p>
          <a:p>
            <a:pPr algn="l">
              <a:buFont typeface="Arial" panose="020B0604020202020204" pitchFamily="34" charset="0"/>
              <a:buChar char="•"/>
            </a:pPr>
            <a:endParaRPr lang="en-US" sz="2000" b="1" i="0" dirty="0">
              <a:solidFill>
                <a:srgbClr val="333333"/>
              </a:solidFill>
              <a:effectLst/>
              <a:latin typeface="Roboto" panose="02000000000000000000" pitchFamily="2" charset="0"/>
            </a:endParaRPr>
          </a:p>
          <a:p>
            <a:pPr algn="l">
              <a:buFont typeface="Arial" panose="020B0604020202020204" pitchFamily="34" charset="0"/>
              <a:buChar char="•"/>
            </a:pPr>
            <a:r>
              <a:rPr lang="en-US" sz="2000" b="1" i="0" dirty="0">
                <a:solidFill>
                  <a:srgbClr val="333333"/>
                </a:solidFill>
                <a:effectLst/>
                <a:latin typeface="Roboto" panose="02000000000000000000" pitchFamily="2" charset="0"/>
              </a:rPr>
              <a:t>National Executive Committee (NEC):- The NEC is composed of high profile ministerial members from the government of India that include the Union Home Secretary as Chairperson, and the Secretaries to the Government of India (</a:t>
            </a:r>
            <a:r>
              <a:rPr lang="en-US" sz="2000" b="1" i="0" dirty="0" err="1">
                <a:solidFill>
                  <a:srgbClr val="333333"/>
                </a:solidFill>
                <a:effectLst/>
                <a:latin typeface="Roboto" panose="02000000000000000000" pitchFamily="2" charset="0"/>
              </a:rPr>
              <a:t>GoI</a:t>
            </a:r>
            <a:r>
              <a:rPr lang="en-US" sz="2000" b="1" i="0" dirty="0">
                <a:solidFill>
                  <a:srgbClr val="333333"/>
                </a:solidFill>
                <a:effectLst/>
                <a:latin typeface="Roboto" panose="02000000000000000000" pitchFamily="2" charset="0"/>
              </a:rPr>
              <a:t>)like Ministries/Departments of Agriculture, Atomic Energy, </a:t>
            </a:r>
            <a:r>
              <a:rPr lang="en-US" sz="2000" b="1" i="0" dirty="0" err="1">
                <a:solidFill>
                  <a:srgbClr val="333333"/>
                </a:solidFill>
                <a:effectLst/>
                <a:latin typeface="Roboto" panose="02000000000000000000" pitchFamily="2" charset="0"/>
              </a:rPr>
              <a:t>Defence</a:t>
            </a:r>
            <a:r>
              <a:rPr lang="en-US" sz="2000" b="1" i="0" dirty="0">
                <a:solidFill>
                  <a:srgbClr val="333333"/>
                </a:solidFill>
                <a:effectLst/>
                <a:latin typeface="Roboto" panose="02000000000000000000" pitchFamily="2" charset="0"/>
              </a:rPr>
              <a:t>, Drinking Water Supply, Environment and Forests, etc. The NEC prepares the National Plan for Disaster Management as per the National Policy on Disaster Management.</a:t>
            </a:r>
          </a:p>
        </p:txBody>
      </p:sp>
    </p:spTree>
    <p:extLst>
      <p:ext uri="{BB962C8B-B14F-4D97-AF65-F5344CB8AC3E}">
        <p14:creationId xmlns:p14="http://schemas.microsoft.com/office/powerpoint/2010/main" val="1369754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B43AC6-7CAD-8EA4-8B23-C2C27FE6208C}"/>
              </a:ext>
            </a:extLst>
          </p:cNvPr>
          <p:cNvSpPr txBox="1"/>
          <p:nvPr/>
        </p:nvSpPr>
        <p:spPr>
          <a:xfrm>
            <a:off x="2053883" y="239151"/>
            <a:ext cx="7093633" cy="5078313"/>
          </a:xfrm>
          <a:prstGeom prst="rect">
            <a:avLst/>
          </a:prstGeom>
          <a:noFill/>
        </p:spPr>
        <p:txBody>
          <a:bodyPr wrap="square">
            <a:spAutoFit/>
          </a:bodyPr>
          <a:lstStyle/>
          <a:p>
            <a:pPr algn="l">
              <a:buFont typeface="Arial" panose="020B0604020202020204" pitchFamily="34" charset="0"/>
              <a:buChar char="•"/>
            </a:pPr>
            <a:r>
              <a:rPr lang="en-US" b="1" i="0" dirty="0">
                <a:solidFill>
                  <a:srgbClr val="333333"/>
                </a:solidFill>
                <a:effectLst/>
                <a:latin typeface="Roboto" panose="02000000000000000000" pitchFamily="2" charset="0"/>
              </a:rPr>
              <a:t>State Disaster Management Authority (SDMA):-</a:t>
            </a:r>
          </a:p>
          <a:p>
            <a:pPr algn="l">
              <a:buFont typeface="Arial" panose="020B0604020202020204" pitchFamily="34" charset="0"/>
              <a:buChar char="•"/>
            </a:pPr>
            <a:r>
              <a:rPr lang="en-US" b="1" i="0" dirty="0">
                <a:solidFill>
                  <a:srgbClr val="333333"/>
                </a:solidFill>
                <a:effectLst/>
                <a:latin typeface="Roboto" panose="02000000000000000000" pitchFamily="2" charset="0"/>
              </a:rPr>
              <a:t> The Chief Minister of the respective state is the head of the </a:t>
            </a:r>
            <a:r>
              <a:rPr lang="en-US" b="1" i="0" dirty="0" err="1">
                <a:solidFill>
                  <a:srgbClr val="333333"/>
                </a:solidFill>
                <a:effectLst/>
                <a:latin typeface="Roboto" panose="02000000000000000000" pitchFamily="2" charset="0"/>
              </a:rPr>
              <a:t>SDMA.The</a:t>
            </a:r>
            <a:r>
              <a:rPr lang="en-US" b="1" i="0" dirty="0">
                <a:solidFill>
                  <a:srgbClr val="333333"/>
                </a:solidFill>
                <a:effectLst/>
                <a:latin typeface="Roboto" panose="02000000000000000000" pitchFamily="2" charset="0"/>
              </a:rPr>
              <a:t> State Government has a State Executive Committee (SEC) which assists the State Disaster Management Authority (SDMA) on Disaster Management.</a:t>
            </a:r>
          </a:p>
          <a:p>
            <a:pPr algn="l">
              <a:buFont typeface="Arial" panose="020B0604020202020204" pitchFamily="34" charset="0"/>
              <a:buChar char="•"/>
            </a:pPr>
            <a:endParaRPr lang="en-US" b="1" i="0" dirty="0">
              <a:solidFill>
                <a:srgbClr val="333333"/>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District Disaster Management Authority (DDMA):- </a:t>
            </a:r>
          </a:p>
          <a:p>
            <a:pPr algn="l">
              <a:buFont typeface="Arial" panose="020B0604020202020204" pitchFamily="34" charset="0"/>
              <a:buChar char="•"/>
            </a:pPr>
            <a:r>
              <a:rPr lang="en-US" b="1" i="0" dirty="0">
                <a:solidFill>
                  <a:srgbClr val="333333"/>
                </a:solidFill>
                <a:effectLst/>
                <a:latin typeface="Roboto" panose="02000000000000000000" pitchFamily="2" charset="0"/>
              </a:rPr>
              <a:t>The DDMA is headed by the District Collector, Deputy Commissioner or District Magistrate depending on the situation, with the elected representatives of the local authority as the Co-Chairperson. The DDMA ensures that the guidelines framed by the NDMA and the SDMA are followed by all the departments of the State Government at the District level and the local authorities in the District.</a:t>
            </a:r>
          </a:p>
          <a:p>
            <a:pPr algn="l">
              <a:buFont typeface="Arial" panose="020B0604020202020204" pitchFamily="34" charset="0"/>
              <a:buChar char="•"/>
            </a:pPr>
            <a:r>
              <a:rPr lang="en-US" b="1" i="0" dirty="0">
                <a:solidFill>
                  <a:srgbClr val="333333"/>
                </a:solidFill>
                <a:effectLst/>
                <a:latin typeface="Roboto" panose="02000000000000000000" pitchFamily="2" charset="0"/>
              </a:rPr>
              <a:t>Local Authorities:- Local authorities would include Panchayati Raj Institutions (PRI), Municipalities, District and Cantonment 11 Institutional and Legal Arrangements Boards, and Town Planning Authorities which control and manage civic services.</a:t>
            </a:r>
          </a:p>
        </p:txBody>
      </p:sp>
    </p:spTree>
    <p:extLst>
      <p:ext uri="{BB962C8B-B14F-4D97-AF65-F5344CB8AC3E}">
        <p14:creationId xmlns:p14="http://schemas.microsoft.com/office/powerpoint/2010/main" val="24945864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13</TotalTime>
  <Words>559</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Gill Sans MT</vt:lpstr>
      <vt:lpstr>inherit</vt:lpstr>
      <vt:lpstr>Roboto</vt:lpstr>
      <vt:lpstr>Gallery</vt:lpstr>
      <vt:lpstr>DISASTER MANAGEMENT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dc:title>
  <dc:creator>VIMMI</dc:creator>
  <cp:lastModifiedBy>VIMMI</cp:lastModifiedBy>
  <cp:revision>4</cp:revision>
  <dcterms:created xsi:type="dcterms:W3CDTF">2022-07-17T05:22:37Z</dcterms:created>
  <dcterms:modified xsi:type="dcterms:W3CDTF">2022-07-20T06:19:42Z</dcterms:modified>
</cp:coreProperties>
</file>